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0" r:id="rId1"/>
  </p:sldMasterIdLst>
  <p:notesMasterIdLst>
    <p:notesMasterId r:id="rId17"/>
  </p:notesMasterIdLst>
  <p:sldIdLst>
    <p:sldId id="256" r:id="rId2"/>
    <p:sldId id="257" r:id="rId3"/>
    <p:sldId id="259" r:id="rId4"/>
    <p:sldId id="270" r:id="rId5"/>
    <p:sldId id="271" r:id="rId6"/>
    <p:sldId id="268" r:id="rId7"/>
    <p:sldId id="260" r:id="rId8"/>
    <p:sldId id="274" r:id="rId9"/>
    <p:sldId id="261" r:id="rId10"/>
    <p:sldId id="275" r:id="rId11"/>
    <p:sldId id="264" r:id="rId12"/>
    <p:sldId id="265" r:id="rId13"/>
    <p:sldId id="272" r:id="rId14"/>
    <p:sldId id="266" r:id="rId15"/>
    <p:sldId id="267" r:id="rId16"/>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pitchFamily="112"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pitchFamily="112"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pitchFamily="112"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pitchFamily="112"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pitchFamily="112" charset="-128"/>
        <a:cs typeface="+mn-cs"/>
      </a:defRPr>
    </a:lvl5pPr>
    <a:lvl6pPr marL="2286000" algn="l" defTabSz="914400" rtl="0" eaLnBrk="1" latinLnBrk="0" hangingPunct="1">
      <a:defRPr sz="2400" kern="1200">
        <a:solidFill>
          <a:schemeClr val="tx1"/>
        </a:solidFill>
        <a:latin typeface="Arial" charset="0"/>
        <a:ea typeface="ＭＳ Ｐゴシック" pitchFamily="112" charset="-128"/>
        <a:cs typeface="+mn-cs"/>
      </a:defRPr>
    </a:lvl6pPr>
    <a:lvl7pPr marL="2743200" algn="l" defTabSz="914400" rtl="0" eaLnBrk="1" latinLnBrk="0" hangingPunct="1">
      <a:defRPr sz="2400" kern="1200">
        <a:solidFill>
          <a:schemeClr val="tx1"/>
        </a:solidFill>
        <a:latin typeface="Arial" charset="0"/>
        <a:ea typeface="ＭＳ Ｐゴシック" pitchFamily="112" charset="-128"/>
        <a:cs typeface="+mn-cs"/>
      </a:defRPr>
    </a:lvl7pPr>
    <a:lvl8pPr marL="3200400" algn="l" defTabSz="914400" rtl="0" eaLnBrk="1" latinLnBrk="0" hangingPunct="1">
      <a:defRPr sz="2400" kern="1200">
        <a:solidFill>
          <a:schemeClr val="tx1"/>
        </a:solidFill>
        <a:latin typeface="Arial" charset="0"/>
        <a:ea typeface="ＭＳ Ｐゴシック" pitchFamily="112" charset="-128"/>
        <a:cs typeface="+mn-cs"/>
      </a:defRPr>
    </a:lvl8pPr>
    <a:lvl9pPr marL="3657600" algn="l" defTabSz="914400" rtl="0" eaLnBrk="1" latinLnBrk="0" hangingPunct="1">
      <a:defRPr sz="2400" kern="1200">
        <a:solidFill>
          <a:schemeClr val="tx1"/>
        </a:solidFill>
        <a:latin typeface="Arial" charset="0"/>
        <a:ea typeface="ＭＳ Ｐゴシック" pitchFamily="112"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hris" initials="C" lastIdx="1" clrIdx="0"/>
  <p:cmAuthor id="1" name="Aida" initials="A"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99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2787"/>
    <p:restoredTop sz="90000" autoAdjust="0"/>
  </p:normalViewPr>
  <p:slideViewPr>
    <p:cSldViewPr>
      <p:cViewPr varScale="1">
        <p:scale>
          <a:sx n="46" d="100"/>
          <a:sy n="46" d="100"/>
        </p:scale>
        <p:origin x="-23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371E2C7-478E-4F57-B6C2-09D851CD3667}" type="datetimeFigureOut">
              <a:rPr lang="en-US" smtClean="0"/>
              <a:pPr/>
              <a:t>11/19/2009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BDFAA89-5661-4042-8C53-158C98B9BF31}"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youtube.com/watch?v=aM8iT1UHnjI"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BDFAA89-5661-4042-8C53-158C98B9BF31}"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BDFAA89-5661-4042-8C53-158C98B9BF31}" type="slidenum">
              <a:rPr lang="en-US" smtClean="0"/>
              <a:pPr/>
              <a:t>11</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BDFAA89-5661-4042-8C53-158C98B9BF31}" type="slidenum">
              <a:rPr lang="en-US" smtClean="0"/>
              <a:pPr/>
              <a:t>12</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BDFAA89-5661-4042-8C53-158C98B9BF31}" type="slidenum">
              <a:rPr lang="en-US" smtClean="0"/>
              <a:pPr/>
              <a:t>13</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BDFAA89-5661-4042-8C53-158C98B9BF31}" type="slidenum">
              <a:rPr lang="en-US" smtClean="0"/>
              <a:pPr/>
              <a:t>14</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BDFAA89-5661-4042-8C53-158C98B9BF31}" type="slidenum">
              <a:rPr lang="en-US" smtClean="0"/>
              <a:pPr/>
              <a:t>15</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BDFAA89-5661-4042-8C53-158C98B9BF31}"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BDFAA89-5661-4042-8C53-158C98B9BF31}"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BDFAA89-5661-4042-8C53-158C98B9BF31}"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BDFAA89-5661-4042-8C53-158C98B9BF31}"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BDFAA89-5661-4042-8C53-158C98B9BF31}"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2400" b="1" kern="1200" spc="150" dirty="0">
              <a:ln w="11430"/>
              <a:solidFill>
                <a:srgbClr val="F8F8F8"/>
              </a:solidFill>
              <a:effectLst>
                <a:outerShdw blurRad="25400" algn="tl" rotWithShape="0">
                  <a:srgbClr val="000000">
                    <a:alpha val="43000"/>
                  </a:srgbClr>
                </a:outerShdw>
              </a:effectLst>
              <a:latin typeface="Comic Sans MS" pitchFamily="66" charset="0"/>
              <a:ea typeface="ＭＳ Ｐゴシック" pitchFamily="112" charset="-128"/>
              <a:cs typeface="+mn-cs"/>
              <a:hlinkClick r:id="rId3"/>
            </a:endParaRPr>
          </a:p>
        </p:txBody>
      </p:sp>
      <p:sp>
        <p:nvSpPr>
          <p:cNvPr id="4" name="Slide Number Placeholder 3"/>
          <p:cNvSpPr>
            <a:spLocks noGrp="1"/>
          </p:cNvSpPr>
          <p:nvPr>
            <p:ph type="sldNum" sz="quarter" idx="10"/>
          </p:nvPr>
        </p:nvSpPr>
        <p:spPr/>
        <p:txBody>
          <a:bodyPr/>
          <a:lstStyle/>
          <a:p>
            <a:fld id="{7BDFAA89-5661-4042-8C53-158C98B9BF31}"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BDFAA89-5661-4042-8C53-158C98B9BF31}"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BDFAA89-5661-4042-8C53-158C98B9BF31}"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endParaRPr lang="en-US" dirty="0"/>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dirty="0"/>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6DC7D986-C7E2-4E09-A953-16C185D151B0}"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12E8B8C-215F-4A3D-8DDB-4CDC6FDA2209}"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032E256-E6FA-4AF3-A6B8-E15214137ADC}"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endParaRPr lang="en-US" dirty="0"/>
          </a:p>
        </p:txBody>
      </p:sp>
      <p:sp>
        <p:nvSpPr>
          <p:cNvPr id="5" name="Footer Placeholder 4"/>
          <p:cNvSpPr>
            <a:spLocks noGrp="1"/>
          </p:cNvSpPr>
          <p:nvPr>
            <p:ph type="ftr" sz="quarter" idx="11"/>
          </p:nvPr>
        </p:nvSpPr>
        <p:spPr>
          <a:xfrm>
            <a:off x="457200" y="6480969"/>
            <a:ext cx="4260056" cy="300831"/>
          </a:xfrm>
        </p:spPr>
        <p:txBody>
          <a:bodyPr/>
          <a:lstStyle/>
          <a:p>
            <a:endParaRPr lang="en-US" dirty="0"/>
          </a:p>
        </p:txBody>
      </p:sp>
      <p:sp>
        <p:nvSpPr>
          <p:cNvPr id="6" name="Slide Number Placeholder 5"/>
          <p:cNvSpPr>
            <a:spLocks noGrp="1"/>
          </p:cNvSpPr>
          <p:nvPr>
            <p:ph type="sldNum" sz="quarter" idx="12"/>
          </p:nvPr>
        </p:nvSpPr>
        <p:spPr/>
        <p:txBody>
          <a:bodyPr/>
          <a:lstStyle/>
          <a:p>
            <a:fld id="{C9E21B37-DC1D-43A2-A5AB-BB899799096A}"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dirty="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Date Placeholder 3"/>
          <p:cNvSpPr>
            <a:spLocks noGrp="1"/>
          </p:cNvSpPr>
          <p:nvPr>
            <p:ph type="dt" sz="half" idx="10"/>
          </p:nvPr>
        </p:nvSpPr>
        <p:spPr>
          <a:xfrm>
            <a:off x="6955632" y="6477000"/>
            <a:ext cx="2133600" cy="304800"/>
          </a:xfrm>
        </p:spPr>
        <p:txBody>
          <a:bodyPr/>
          <a:lstStyle/>
          <a:p>
            <a:endParaRPr lang="en-US" dirty="0"/>
          </a:p>
        </p:txBody>
      </p:sp>
      <p:sp>
        <p:nvSpPr>
          <p:cNvPr id="5" name="Footer Placeholder 4"/>
          <p:cNvSpPr>
            <a:spLocks noGrp="1"/>
          </p:cNvSpPr>
          <p:nvPr>
            <p:ph type="ftr" sz="quarter" idx="11"/>
          </p:nvPr>
        </p:nvSpPr>
        <p:spPr>
          <a:xfrm>
            <a:off x="2619376" y="6480969"/>
            <a:ext cx="4260056" cy="300831"/>
          </a:xfrm>
        </p:spPr>
        <p:txBody>
          <a:bodyPr/>
          <a:lstStyle/>
          <a:p>
            <a:endParaRPr lang="en-US" dirty="0"/>
          </a:p>
        </p:txBody>
      </p:sp>
      <p:sp>
        <p:nvSpPr>
          <p:cNvPr id="6" name="Slide Number Placeholder 5"/>
          <p:cNvSpPr>
            <a:spLocks noGrp="1"/>
          </p:cNvSpPr>
          <p:nvPr>
            <p:ph type="sldNum" sz="quarter" idx="12"/>
          </p:nvPr>
        </p:nvSpPr>
        <p:spPr>
          <a:xfrm>
            <a:off x="8451056" y="809624"/>
            <a:ext cx="502920" cy="300831"/>
          </a:xfrm>
        </p:spPr>
        <p:txBody>
          <a:bodyPr/>
          <a:lstStyle/>
          <a:p>
            <a:fld id="{52759CD9-AB4B-4AA8-A1E1-194EE19AF90A}" type="slidenum">
              <a:rPr lang="en-US" smtClean="0"/>
              <a:pPr/>
              <a:t>‹#›</a:t>
            </a:fld>
            <a:endParaRPr lang="en-US" dirty="0"/>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endParaRPr lang="en-US" dirty="0"/>
          </a:p>
        </p:txBody>
      </p:sp>
      <p:sp>
        <p:nvSpPr>
          <p:cNvPr id="6" name="Footer Placeholder 5"/>
          <p:cNvSpPr>
            <a:spLocks noGrp="1"/>
          </p:cNvSpPr>
          <p:nvPr>
            <p:ph type="ftr" sz="quarter" idx="11"/>
          </p:nvPr>
        </p:nvSpPr>
        <p:spPr>
          <a:xfrm>
            <a:off x="457200" y="6480969"/>
            <a:ext cx="4260056" cy="301752"/>
          </a:xfrm>
        </p:spPr>
        <p:txBody>
          <a:bodyPr/>
          <a:lstStyle/>
          <a:p>
            <a:endParaRPr lang="en-US" dirty="0"/>
          </a:p>
        </p:txBody>
      </p:sp>
      <p:sp>
        <p:nvSpPr>
          <p:cNvPr id="7" name="Slide Number Placeholder 6"/>
          <p:cNvSpPr>
            <a:spLocks noGrp="1"/>
          </p:cNvSpPr>
          <p:nvPr>
            <p:ph type="sldNum" sz="quarter" idx="12"/>
          </p:nvPr>
        </p:nvSpPr>
        <p:spPr>
          <a:xfrm>
            <a:off x="7589520" y="6480969"/>
            <a:ext cx="502920" cy="301752"/>
          </a:xfrm>
        </p:spPr>
        <p:txBody>
          <a:bodyPr/>
          <a:lstStyle/>
          <a:p>
            <a:fld id="{8958D61D-4AA5-410E-8F0F-9F508A7AD8DA}"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endParaRPr lang="en-US" dirty="0"/>
          </a:p>
        </p:txBody>
      </p:sp>
      <p:sp>
        <p:nvSpPr>
          <p:cNvPr id="8" name="Footer Placeholder 7"/>
          <p:cNvSpPr>
            <a:spLocks noGrp="1"/>
          </p:cNvSpPr>
          <p:nvPr>
            <p:ph type="ftr" sz="quarter" idx="11"/>
          </p:nvPr>
        </p:nvSpPr>
        <p:spPr>
          <a:xfrm>
            <a:off x="457200" y="6480969"/>
            <a:ext cx="4261104" cy="301752"/>
          </a:xfrm>
        </p:spPr>
        <p:txBody>
          <a:bodyPr/>
          <a:lstStyle/>
          <a:p>
            <a:endParaRPr lang="en-US" dirty="0"/>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EE4168A0-1AC3-4FA4-BCE9-8B2021A0DC01}"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5C4991E-5011-4F48-82DF-5526805BD59F}"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endParaRPr lang="en-US" dirty="0"/>
          </a:p>
        </p:txBody>
      </p:sp>
      <p:sp>
        <p:nvSpPr>
          <p:cNvPr id="3" name="Footer Placeholder 2"/>
          <p:cNvSpPr>
            <a:spLocks noGrp="1"/>
          </p:cNvSpPr>
          <p:nvPr>
            <p:ph type="ftr" sz="quarter" idx="11"/>
          </p:nvPr>
        </p:nvSpPr>
        <p:spPr>
          <a:xfrm>
            <a:off x="457200" y="6481890"/>
            <a:ext cx="4260056" cy="300831"/>
          </a:xfrm>
        </p:spPr>
        <p:txBody>
          <a:bodyPr/>
          <a:lstStyle/>
          <a:p>
            <a:endParaRPr lang="en-US" dirty="0"/>
          </a:p>
        </p:txBody>
      </p:sp>
      <p:sp>
        <p:nvSpPr>
          <p:cNvPr id="4" name="Slide Number Placeholder 3"/>
          <p:cNvSpPr>
            <a:spLocks noGrp="1"/>
          </p:cNvSpPr>
          <p:nvPr>
            <p:ph type="sldNum" sz="quarter" idx="12"/>
          </p:nvPr>
        </p:nvSpPr>
        <p:spPr>
          <a:xfrm>
            <a:off x="7589520" y="6480969"/>
            <a:ext cx="502920" cy="301752"/>
          </a:xfrm>
        </p:spPr>
        <p:txBody>
          <a:bodyPr/>
          <a:lstStyle/>
          <a:p>
            <a:fld id="{69942DFD-BF46-4582-ACD9-8562D72A9F27}"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endParaRPr lang="en-US" dirty="0"/>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dirty="0"/>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C97C9F47-311A-4E1B-A20C-B2FFB4F0F7AC}"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endParaRPr lang="en-US" dirty="0"/>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dirty="0"/>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35564E58-776D-44C0-ABC7-F1BE0A9A0921}"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endParaRPr lang="en-US" dirty="0"/>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dirty="0"/>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F759F46A-22AC-4DAB-95C3-686EF711E18E}"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hyperlink" Target="http://www.imdb.com/rg/mediaindex/thumbnail/media/rm1047104256/tt1205489"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www.youtube.com/watch?v=aM8iT1UHnjI" TargetMode="External"/></Relationships>
</file>

<file path=ppt/slides/_rels/slide8.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movies.yahoo.com/movie/1810038822/trailer"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09600" y="1143000"/>
            <a:ext cx="7924800" cy="990600"/>
          </a:xfrm>
          <a:solidFill>
            <a:srgbClr val="FFFF00"/>
          </a:solidFill>
          <a:ln>
            <a:solidFill>
              <a:srgbClr val="FFC000"/>
            </a:solidFill>
          </a:ln>
        </p:spPr>
        <p:txBody>
          <a:bodyPr>
            <a:prstTxWarp prst="textSlantUp">
              <a:avLst/>
            </a:prstTxWarp>
            <a:normAutofit/>
          </a:bodyPr>
          <a:lstStyle/>
          <a:p>
            <a:r>
              <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228600">
                    <a:schemeClr val="accent4">
                      <a:satMod val="175000"/>
                      <a:alpha val="40000"/>
                    </a:schemeClr>
                  </a:glow>
                  <a:reflection blurRad="6350" stA="55000" endA="300" endPos="45500" dir="5400000" sy="-100000" algn="bl" rotWithShape="0"/>
                </a:effectLst>
              </a:rPr>
              <a:t>Culture </a:t>
            </a:r>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228600">
                    <a:schemeClr val="accent4">
                      <a:satMod val="175000"/>
                      <a:alpha val="40000"/>
                    </a:schemeClr>
                  </a:glow>
                  <a:reflection blurRad="6350" stA="55000" endA="300" endPos="45500" dir="5400000" sy="-100000" algn="bl" rotWithShape="0"/>
                </a:effectLst>
              </a:rPr>
              <a:t> and Gender</a:t>
            </a:r>
            <a:endPar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228600">
                  <a:schemeClr val="accent4">
                    <a:satMod val="175000"/>
                    <a:alpha val="40000"/>
                  </a:schemeClr>
                </a:glow>
                <a:reflection blurRad="6350" stA="55000" endA="300" endPos="45500" dir="5400000" sy="-100000" algn="bl" rotWithShape="0"/>
              </a:effectLst>
            </a:endParaRPr>
          </a:p>
        </p:txBody>
      </p:sp>
      <p:sp>
        <p:nvSpPr>
          <p:cNvPr id="2051" name="Rectangle 3"/>
          <p:cNvSpPr>
            <a:spLocks noGrp="1" noChangeArrowheads="1"/>
          </p:cNvSpPr>
          <p:nvPr>
            <p:ph type="subTitle" idx="1"/>
          </p:nvPr>
        </p:nvSpPr>
        <p:spPr>
          <a:xfrm>
            <a:off x="0" y="5105400"/>
            <a:ext cx="6248400" cy="685800"/>
          </a:xfrm>
          <a:solidFill>
            <a:srgbClr val="FF0000"/>
          </a:solidFill>
          <a:ln>
            <a:noFill/>
          </a:ln>
          <a:effectLst>
            <a:glow rad="228600">
              <a:schemeClr val="accent4">
                <a:satMod val="175000"/>
                <a:alpha val="40000"/>
              </a:schemeClr>
            </a:glow>
            <a:outerShdw blurRad="184150" dist="241300" dir="11520000" sx="110000" sy="110000" algn="ctr">
              <a:srgbClr val="000000">
                <a:alpha val="18000"/>
              </a:srgbClr>
            </a:outerShdw>
            <a:reflection blurRad="6350" stA="50000" endA="300" endPos="55500" dist="50800" dir="5400000" sy="-100000" algn="bl" rotWithShape="0"/>
          </a:effectLst>
          <a:scene3d>
            <a:camera prst="perspectiveFront" fov="5100000">
              <a:rot lat="0" lon="2100000" rev="0"/>
            </a:camera>
            <a:lightRig rig="flood" dir="t">
              <a:rot lat="0" lon="0" rev="13800000"/>
            </a:lightRig>
          </a:scene3d>
          <a:sp3d extrusionH="107950" prstMaterial="plastic">
            <a:bevelT w="82550" h="63500" prst="divot"/>
            <a:bevelB/>
          </a:sp3d>
        </p:spPr>
        <p:txBody>
          <a:bodyPr>
            <a:normAutofit fontScale="92500" lnSpcReduction="20000"/>
          </a:bodyPr>
          <a:lstStyle/>
          <a:p>
            <a:r>
              <a:rPr lang="en-US" sz="4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Grand Torino</a:t>
            </a:r>
          </a:p>
          <a:p>
            <a:endParaRPr lang="en-US" dirty="0"/>
          </a:p>
          <a:p>
            <a:endParaRPr lang="en-US"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219200"/>
            <a:ext cx="9144000" cy="3477875"/>
          </a:xfrm>
          <a:prstGeom prst="rect">
            <a:avLst/>
          </a:prstGeom>
          <a:ln>
            <a:solidFill>
              <a:schemeClr val="accent1"/>
            </a:solidFill>
          </a:ln>
        </p:spPr>
        <p:style>
          <a:lnRef idx="2">
            <a:schemeClr val="accent5"/>
          </a:lnRef>
          <a:fillRef idx="1">
            <a:schemeClr val="lt1"/>
          </a:fillRef>
          <a:effectRef idx="0">
            <a:schemeClr val="accent5"/>
          </a:effectRef>
          <a:fontRef idx="minor">
            <a:schemeClr val="dk1"/>
          </a:fontRef>
        </p:style>
        <p:txBody>
          <a:bodyPr wrap="square">
            <a:spAutoFit/>
          </a:bodyPr>
          <a:lstStyle/>
          <a:p>
            <a:r>
              <a:rPr lang="en-US" sz="4400" dirty="0" smtClean="0">
                <a:ln w="1905">
                  <a:noFill/>
                </a:ln>
                <a:solidFill>
                  <a:srgbClr val="000000"/>
                </a:solidFill>
                <a:latin typeface="+mj-lt"/>
              </a:rPr>
              <a:t>Stereotype- A generalization, usually exaggerated or oversimplified and often offensive, that is used to describe or distinguish a group</a:t>
            </a:r>
            <a:r>
              <a:rPr lang="en-US" sz="4400" b="1" dirty="0" smtClean="0">
                <a:ln w="1905">
                  <a:noFill/>
                </a:ln>
                <a:solidFill>
                  <a:srgbClr val="000000"/>
                </a:solidFill>
                <a:latin typeface="+mj-lt"/>
              </a:rPr>
              <a:t>.</a:t>
            </a:r>
            <a:endParaRPr lang="en-US" sz="4400" b="1" dirty="0">
              <a:ln w="1905">
                <a:noFill/>
              </a:ln>
              <a:solidFill>
                <a:srgbClr val="000000"/>
              </a:solidFill>
              <a:latin typeface="+mj-lt"/>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14400"/>
            <a:ext cx="9144000" cy="4800600"/>
          </a:xfrm>
          <a:solidFill>
            <a:schemeClr val="tx1"/>
          </a:solidFill>
          <a:ln>
            <a:solidFill>
              <a:schemeClr val="accent1"/>
            </a:solidFill>
          </a:ln>
        </p:spPr>
        <p:style>
          <a:lnRef idx="2">
            <a:schemeClr val="accent1"/>
          </a:lnRef>
          <a:fillRef idx="1">
            <a:schemeClr val="lt1"/>
          </a:fillRef>
          <a:effectRef idx="0">
            <a:schemeClr val="accent1"/>
          </a:effectRef>
          <a:fontRef idx="minor">
            <a:schemeClr val="dk1"/>
          </a:fontRef>
        </p:style>
        <p:txBody>
          <a:bodyPr>
            <a:noAutofit/>
            <a:scene3d>
              <a:camera prst="orthographicFront"/>
              <a:lightRig rig="glow" dir="tl">
                <a:rot lat="0" lon="0" rev="5400000"/>
              </a:lightRig>
            </a:scene3d>
            <a:sp3d contourW="12700">
              <a:contourClr>
                <a:schemeClr val="accent6">
                  <a:shade val="73000"/>
                </a:schemeClr>
              </a:contourClr>
            </a:sp3d>
          </a:bodyPr>
          <a:lstStyle/>
          <a:p>
            <a:r>
              <a:rPr lang="en-US" sz="4400" dirty="0" smtClean="0">
                <a:ln w="11430">
                  <a:noFill/>
                </a:ln>
                <a:solidFill>
                  <a:srgbClr val="000000"/>
                </a:solidFill>
                <a:effectLst/>
              </a:rPr>
              <a:t>Even though stereotyping is inaccurate, it is efficient. Categorization is an essential human capability because it enables us to simplify, predict, and organize our world.</a:t>
            </a:r>
            <a:endParaRPr lang="en-US" sz="4400" dirty="0">
              <a:ln w="11430">
                <a:noFill/>
              </a:ln>
              <a:solidFill>
                <a:srgbClr val="000000"/>
              </a:solidFill>
              <a:effectLs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133600"/>
            <a:ext cx="9144000" cy="255454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4000" dirty="0" smtClean="0"/>
              <a:t> Stereotypes are usually acquired in early childhood under the influence of parents, teachers, peers, and the media.</a:t>
            </a:r>
            <a:endParaRPr lang="en-US" sz="40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n 3"/>
          <p:cNvSpPr/>
          <p:nvPr/>
        </p:nvSpPr>
        <p:spPr>
          <a:xfrm>
            <a:off x="1981200" y="533400"/>
            <a:ext cx="4343400" cy="1600200"/>
          </a:xfrm>
          <a:prstGeom prst="can">
            <a:avLst/>
          </a:prstGeom>
          <a:solidFill>
            <a:schemeClr val="accent1"/>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balanced" dir="t">
                <a:rot lat="0" lon="0" rev="2100000"/>
              </a:lightRig>
            </a:scene3d>
            <a:sp3d extrusionH="57150" prstMaterial="metal">
              <a:bevelT w="38100" h="25400"/>
              <a:contourClr>
                <a:schemeClr val="bg2"/>
              </a:contourClr>
            </a:sp3d>
          </a:bodyPr>
          <a:lstStyle/>
          <a:p>
            <a:pPr algn="ctr"/>
            <a:r>
              <a:rPr lang="en-US" b="1" dirty="0" smtClean="0">
                <a:ln w="50800"/>
                <a:solidFill>
                  <a:srgbClr val="00B0F0"/>
                </a:solidFill>
                <a:effectLst>
                  <a:glow rad="228600">
                    <a:schemeClr val="accent6">
                      <a:satMod val="175000"/>
                      <a:alpha val="40000"/>
                    </a:schemeClr>
                  </a:glow>
                  <a:reflection blurRad="6350" stA="55000" endA="300" endPos="45500" dir="5400000" sy="-100000" algn="bl" rotWithShape="0"/>
                </a:effectLst>
              </a:rPr>
              <a:t>Stereotyping</a:t>
            </a:r>
            <a:endParaRPr lang="en-US" b="1" dirty="0">
              <a:ln w="50800"/>
              <a:solidFill>
                <a:srgbClr val="00B0F0"/>
              </a:solidFill>
              <a:effectLst>
                <a:glow rad="228600">
                  <a:schemeClr val="accent6">
                    <a:satMod val="175000"/>
                    <a:alpha val="40000"/>
                  </a:schemeClr>
                </a:glow>
                <a:reflection blurRad="6350" stA="55000" endA="300" endPos="45500" dir="5400000" sy="-100000" algn="bl" rotWithShape="0"/>
              </a:effectLst>
            </a:endParaRPr>
          </a:p>
        </p:txBody>
      </p:sp>
      <p:sp>
        <p:nvSpPr>
          <p:cNvPr id="5" name="Title 1"/>
          <p:cNvSpPr>
            <a:spLocks noGrp="1"/>
          </p:cNvSpPr>
          <p:nvPr>
            <p:ph type="title"/>
          </p:nvPr>
        </p:nvSpPr>
        <p:spPr>
          <a:xfrm>
            <a:off x="914400" y="3352800"/>
            <a:ext cx="2133600" cy="1143000"/>
          </a:xfrm>
          <a:ln/>
        </p:spPr>
        <p:style>
          <a:lnRef idx="1">
            <a:schemeClr val="accent5"/>
          </a:lnRef>
          <a:fillRef idx="2">
            <a:schemeClr val="accent5"/>
          </a:fillRef>
          <a:effectRef idx="1">
            <a:schemeClr val="accent5"/>
          </a:effectRef>
          <a:fontRef idx="minor">
            <a:schemeClr val="dk1"/>
          </a:fontRef>
        </p:style>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4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ustralian Sunrise" pitchFamily="2" charset="0"/>
              </a:rPr>
              <a:t> Bad</a:t>
            </a:r>
            <a:endParaRPr lang="en-US" sz="4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ustralian Sunrise" pitchFamily="2" charset="0"/>
            </a:endParaRPr>
          </a:p>
        </p:txBody>
      </p:sp>
      <p:sp>
        <p:nvSpPr>
          <p:cNvPr id="6" name="5-Point Star 5"/>
          <p:cNvSpPr/>
          <p:nvPr/>
        </p:nvSpPr>
        <p:spPr>
          <a:xfrm flipH="1">
            <a:off x="5638800" y="2971800"/>
            <a:ext cx="2590800" cy="1524000"/>
          </a:xfrm>
          <a:prstGeom prst="star5">
            <a:avLst/>
          </a:prstGeom>
          <a:solidFill>
            <a:srgbClr val="FFFF00"/>
          </a:solidFill>
          <a:effectLst>
            <a:glow rad="228600">
              <a:schemeClr val="accent5">
                <a:satMod val="175000"/>
                <a:alpha val="40000"/>
              </a:schemeClr>
            </a:glo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accent5"/>
                </a:solidFill>
                <a:effectLst>
                  <a:outerShdw blurRad="38100" dist="38100" dir="2700000" algn="tl">
                    <a:srgbClr val="000000">
                      <a:alpha val="43137"/>
                    </a:srgbClr>
                  </a:outerShdw>
                </a:effectLst>
                <a:latin typeface="Berlin Sans FB Demi" pitchFamily="34" charset="0"/>
              </a:rPr>
              <a:t>Good</a:t>
            </a:r>
            <a:endParaRPr lang="en-US" dirty="0">
              <a:solidFill>
                <a:schemeClr val="accent5"/>
              </a:solidFill>
              <a:effectLst>
                <a:outerShdw blurRad="38100" dist="38100" dir="2700000" algn="tl">
                  <a:srgbClr val="000000">
                    <a:alpha val="43137"/>
                  </a:srgbClr>
                </a:outerShdw>
              </a:effectLst>
              <a:latin typeface="Berlin Sans FB Demi" pitchFamily="34" charset="0"/>
            </a:endParaRPr>
          </a:p>
        </p:txBody>
      </p:sp>
      <p:sp>
        <p:nvSpPr>
          <p:cNvPr id="7" name="TextBox 6"/>
          <p:cNvSpPr txBox="1"/>
          <p:nvPr/>
        </p:nvSpPr>
        <p:spPr>
          <a:xfrm>
            <a:off x="3810000" y="3505200"/>
            <a:ext cx="1066800" cy="92333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5400" dirty="0" smtClean="0"/>
              <a:t>Or</a:t>
            </a:r>
            <a:endParaRPr lang="en-US" sz="5400" dirty="0"/>
          </a:p>
        </p:txBody>
      </p:sp>
      <p:sp>
        <p:nvSpPr>
          <p:cNvPr id="10" name="Action Button: Help 9">
            <a:hlinkClick r:id="" action="ppaction://noaction" highlightClick="1"/>
          </p:cNvPr>
          <p:cNvSpPr/>
          <p:nvPr/>
        </p:nvSpPr>
        <p:spPr>
          <a:xfrm>
            <a:off x="3733800" y="5257800"/>
            <a:ext cx="1371600" cy="1295400"/>
          </a:xfrm>
          <a:prstGeom prst="actionButtonHel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sndAc>
      <p:stSnd>
        <p:snd r:embed="rId3" name="drumroll.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par>
                          <p:cTn id="8" fill="hold">
                            <p:stCondLst>
                              <p:cond delay="2000"/>
                            </p:stCondLst>
                            <p:childTnLst>
                              <p:par>
                                <p:cTn id="9" presetID="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par>
                          <p:cTn id="13" fill="hold">
                            <p:stCondLst>
                              <p:cond delay="2500"/>
                            </p:stCondLst>
                            <p:childTnLst>
                              <p:par>
                                <p:cTn id="14" presetID="2" presetClass="entr" presetSubtype="4"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ppt_x"/>
                                          </p:val>
                                        </p:tav>
                                        <p:tav tm="100000">
                                          <p:val>
                                            <p:strVal val="#ppt_x"/>
                                          </p:val>
                                        </p:tav>
                                      </p:tavLst>
                                    </p:anim>
                                    <p:anim calcmode="lin" valueType="num">
                                      <p:cBhvr additive="base">
                                        <p:cTn id="17" dur="500" fill="hold"/>
                                        <p:tgtEl>
                                          <p:spTgt spid="7"/>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2" presetClass="entr" presetSubtype="4"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1000" fill="hold"/>
                                        <p:tgtEl>
                                          <p:spTgt spid="6"/>
                                        </p:tgtEl>
                                        <p:attrNameLst>
                                          <p:attrName>ppt_x</p:attrName>
                                        </p:attrNameLst>
                                      </p:cBhvr>
                                      <p:tavLst>
                                        <p:tav tm="0">
                                          <p:val>
                                            <p:strVal val="#ppt_x"/>
                                          </p:val>
                                        </p:tav>
                                        <p:tav tm="100000">
                                          <p:val>
                                            <p:strVal val="#ppt_x"/>
                                          </p:val>
                                        </p:tav>
                                      </p:tavLst>
                                    </p:anim>
                                    <p:anim calcmode="lin" valueType="num">
                                      <p:cBhvr additive="base">
                                        <p:cTn id="22" dur="1000" fill="hold"/>
                                        <p:tgtEl>
                                          <p:spTgt spid="6"/>
                                        </p:tgtEl>
                                        <p:attrNameLst>
                                          <p:attrName>ppt_y</p:attrName>
                                        </p:attrNameLst>
                                      </p:cBhvr>
                                      <p:tavLst>
                                        <p:tav tm="0">
                                          <p:val>
                                            <p:strVal val="1+#ppt_h/2"/>
                                          </p:val>
                                        </p:tav>
                                        <p:tav tm="100000">
                                          <p:val>
                                            <p:strVal val="#ppt_y"/>
                                          </p:val>
                                        </p:tav>
                                      </p:tavLst>
                                    </p:anim>
                                  </p:childTnLst>
                                </p:cTn>
                              </p:par>
                            </p:childTnLst>
                          </p:cTn>
                        </p:par>
                        <p:par>
                          <p:cTn id="23" fill="hold">
                            <p:stCondLst>
                              <p:cond delay="4000"/>
                            </p:stCondLst>
                            <p:childTnLst>
                              <p:par>
                                <p:cTn id="24" presetID="2" presetClass="entr" presetSubtype="4"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ppt_x"/>
                                          </p:val>
                                        </p:tav>
                                        <p:tav tm="100000">
                                          <p:val>
                                            <p:strVal val="#ppt_x"/>
                                          </p:val>
                                        </p:tav>
                                      </p:tavLst>
                                    </p:anim>
                                    <p:anim calcmode="lin" valueType="num">
                                      <p:cBhvr additive="base">
                                        <p:cTn id="27"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1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429000"/>
            <a:ext cx="9144000" cy="2971800"/>
          </a:xfrm>
          <a:solidFill>
            <a:schemeClr val="tx1"/>
          </a:solidFill>
        </p:spPr>
        <p:txBody>
          <a:bodyPr>
            <a:norm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en-US" b="1" cap="all" dirty="0" smtClean="0">
                <a:ln/>
                <a:solidFill>
                  <a:schemeClr val="accent1"/>
                </a:solidFill>
                <a:effectLst/>
              </a:rPr>
              <a:t>Stereotypes are not accurate representations of groups.</a:t>
            </a:r>
            <a:endParaRPr lang="en-US" b="1" cap="all" dirty="0">
              <a:ln/>
              <a:solidFill>
                <a:schemeClr val="accent1"/>
              </a:solidFill>
              <a:effectLst/>
            </a:endParaRPr>
          </a:p>
        </p:txBody>
      </p:sp>
      <p:sp>
        <p:nvSpPr>
          <p:cNvPr id="4" name="Flowchart: Punched Tape 3"/>
          <p:cNvSpPr/>
          <p:nvPr/>
        </p:nvSpPr>
        <p:spPr>
          <a:xfrm>
            <a:off x="990600" y="228600"/>
            <a:ext cx="6781800" cy="2133600"/>
          </a:xfrm>
          <a:prstGeom prst="flowChartPunchedTape">
            <a:avLst/>
          </a:prstGeom>
        </p:spPr>
        <p:style>
          <a:lnRef idx="1">
            <a:schemeClr val="accent2"/>
          </a:lnRef>
          <a:fillRef idx="1002">
            <a:schemeClr val="lt1"/>
          </a:fillRef>
          <a:effectRef idx="1">
            <a:schemeClr val="accent2"/>
          </a:effectRef>
          <a:fontRef idx="minor">
            <a:schemeClr val="dk1"/>
          </a:fontRef>
        </p:style>
        <p:txBody>
          <a:bodyPr rtlCol="0" anchor="ctr">
            <a:scene3d>
              <a:camera prst="orthographicFront"/>
              <a:lightRig rig="balanced" dir="t">
                <a:rot lat="0" lon="0" rev="2100000"/>
              </a:lightRig>
            </a:scene3d>
            <a:sp3d extrusionH="57150" prstMaterial="metal">
              <a:bevelT w="38100" h="25400"/>
              <a:contourClr>
                <a:schemeClr val="bg2"/>
              </a:contourClr>
            </a:sp3d>
          </a:bodyPr>
          <a:lstStyle/>
          <a:p>
            <a:pPr algn="ctr"/>
            <a:r>
              <a:rPr lang="en-US" sz="3200" b="1" dirty="0" smtClean="0">
                <a:ln w="50800">
                  <a:solidFill>
                    <a:srgbClr val="000000"/>
                  </a:solidFill>
                </a:ln>
                <a:solidFill>
                  <a:schemeClr val="bg1">
                    <a:shade val="50000"/>
                  </a:schemeClr>
                </a:solidFill>
                <a:effectLst>
                  <a:glow rad="228600">
                    <a:schemeClr val="accent2">
                      <a:satMod val="175000"/>
                      <a:alpha val="40000"/>
                    </a:schemeClr>
                  </a:glow>
                </a:effectLst>
              </a:rPr>
              <a:t>In Conclusion</a:t>
            </a:r>
            <a:endParaRPr lang="en-US" sz="3200" b="1" dirty="0">
              <a:ln w="50800">
                <a:solidFill>
                  <a:srgbClr val="000000"/>
                </a:solidFill>
              </a:ln>
              <a:solidFill>
                <a:schemeClr val="bg1">
                  <a:shade val="50000"/>
                </a:schemeClr>
              </a:solidFill>
              <a:effectLst>
                <a:glow rad="228600">
                  <a:schemeClr val="accent2">
                    <a:satMod val="175000"/>
                    <a:alpha val="40000"/>
                  </a:schemeClr>
                </a:glow>
              </a:effectLst>
            </a:endParaRPr>
          </a:p>
        </p:txBody>
      </p:sp>
    </p:spTree>
  </p:cSld>
  <p:clrMapOvr>
    <a:masterClrMapping/>
  </p:clrMapOvr>
  <p:transition>
    <p:sndAc>
      <p:stSnd>
        <p:snd r:embed="rId3" name="applause.wav"/>
      </p:stSnd>
    </p:sndAc>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66800" y="533400"/>
            <a:ext cx="4724400" cy="461665"/>
          </a:xfrm>
          <a:prstGeom prst="rect">
            <a:avLst/>
          </a:prstGeom>
          <a:noFill/>
        </p:spPr>
        <p:txBody>
          <a:bodyPr wrap="square" rtlCol="0">
            <a:spAutoFit/>
          </a:bodyPr>
          <a:lstStyle/>
          <a:p>
            <a:r>
              <a:rPr lang="en-US" dirty="0" smtClean="0"/>
              <a:t>Work Cited Page</a:t>
            </a:r>
          </a:p>
        </p:txBody>
      </p:sp>
      <p:graphicFrame>
        <p:nvGraphicFramePr>
          <p:cNvPr id="5" name="Table 4"/>
          <p:cNvGraphicFramePr>
            <a:graphicFrameLocks noGrp="1"/>
          </p:cNvGraphicFramePr>
          <p:nvPr/>
        </p:nvGraphicFramePr>
        <p:xfrm>
          <a:off x="381000" y="1143000"/>
          <a:ext cx="8305800" cy="1874520"/>
        </p:xfrm>
        <a:graphic>
          <a:graphicData uri="http://schemas.openxmlformats.org/drawingml/2006/table">
            <a:tbl>
              <a:tblPr/>
              <a:tblGrid>
                <a:gridCol w="8305800"/>
              </a:tblGrid>
              <a:tr h="219648">
                <a:tc>
                  <a:txBody>
                    <a:bodyPr/>
                    <a:lstStyle/>
                    <a:p>
                      <a:endParaRPr lang="en-US" dirty="0"/>
                    </a:p>
                  </a:txBody>
                  <a:tcPr marL="0" marR="0" marT="0" marB="0">
                    <a:lnL>
                      <a:noFill/>
                    </a:lnL>
                    <a:lnR>
                      <a:noFill/>
                    </a:lnR>
                    <a:lnT>
                      <a:noFill/>
                    </a:lnT>
                    <a:lnB>
                      <a:noFill/>
                    </a:lnB>
                    <a:solidFill>
                      <a:srgbClr val="FFFFFF"/>
                    </a:solidFill>
                  </a:tcPr>
                </a:tc>
              </a:tr>
              <a:tr h="250155">
                <a:tc>
                  <a:txBody>
                    <a:bodyPr/>
                    <a:lstStyle/>
                    <a:p>
                      <a:endParaRPr lang="en-US" dirty="0"/>
                    </a:p>
                  </a:txBody>
                  <a:tcPr marL="19050" marR="19050" marT="19050" marB="19050">
                    <a:lnL>
                      <a:noFill/>
                    </a:lnL>
                    <a:lnR>
                      <a:noFill/>
                    </a:lnR>
                    <a:lnT>
                      <a:noFill/>
                    </a:lnT>
                    <a:lnB w="9525" cap="flat" cmpd="sng" algn="ctr">
                      <a:solidFill>
                        <a:srgbClr val="666666"/>
                      </a:solidFill>
                      <a:prstDash val="dot"/>
                      <a:round/>
                      <a:headEnd type="none" w="med" len="med"/>
                      <a:tailEnd type="none" w="med" len="med"/>
                    </a:lnB>
                    <a:solidFill>
                      <a:srgbClr val="FFFFFF"/>
                    </a:solidFill>
                  </a:tcPr>
                </a:tc>
              </a:tr>
              <a:tr h="1031127">
                <a:tc>
                  <a:txBody>
                    <a:bodyPr/>
                    <a:lstStyle/>
                    <a:p>
                      <a:r>
                        <a:rPr lang="en-US" sz="2400" baseline="0" dirty="0">
                          <a:latin typeface="Times New Roman" pitchFamily="18" charset="0"/>
                          <a:cs typeface="Times New Roman" pitchFamily="18" charset="0"/>
                        </a:rPr>
                        <a:t>"Stereotype." </a:t>
                      </a:r>
                      <a:r>
                        <a:rPr lang="en-US" sz="2400" i="1" baseline="0" dirty="0">
                          <a:latin typeface="Times New Roman" pitchFamily="18" charset="0"/>
                          <a:cs typeface="Times New Roman" pitchFamily="18" charset="0"/>
                        </a:rPr>
                        <a:t>http://en.wikipedia.org/wiki/Stereotype</a:t>
                      </a:r>
                      <a:r>
                        <a:rPr lang="en-US" sz="2400" baseline="0" dirty="0">
                          <a:latin typeface="Times New Roman" pitchFamily="18" charset="0"/>
                          <a:cs typeface="Times New Roman" pitchFamily="18" charset="0"/>
                        </a:rPr>
                        <a:t>. 15 Oct 2009. Wikipedia, Web. 16 Oct 2009. &lt;http://en.wikipedia.org/wiki/Stereotype&gt;.</a:t>
                      </a:r>
                    </a:p>
                  </a:txBody>
                  <a:tcPr marL="95250" marR="95250" marT="95250" marB="95250">
                    <a:lnL w="9525" cap="flat" cmpd="sng" algn="ctr">
                      <a:solidFill>
                        <a:srgbClr val="666666"/>
                      </a:solidFill>
                      <a:prstDash val="dot"/>
                      <a:round/>
                      <a:headEnd type="none" w="med" len="med"/>
                      <a:tailEnd type="none" w="med" len="med"/>
                    </a:lnL>
                    <a:lnR w="9525" cap="flat" cmpd="sng" algn="ctr">
                      <a:solidFill>
                        <a:srgbClr val="666666"/>
                      </a:solidFill>
                      <a:prstDash val="dot"/>
                      <a:round/>
                      <a:headEnd type="none" w="med" len="med"/>
                      <a:tailEnd type="none" w="med" len="med"/>
                    </a:lnR>
                    <a:lnT w="9525" cap="flat" cmpd="sng" algn="ctr">
                      <a:solidFill>
                        <a:srgbClr val="666666"/>
                      </a:solidFill>
                      <a:prstDash val="dot"/>
                      <a:round/>
                      <a:headEnd type="none" w="med" len="med"/>
                      <a:tailEnd type="none" w="med" len="med"/>
                    </a:lnT>
                    <a:lnB w="9525" cap="flat" cmpd="sng" algn="ctr">
                      <a:solidFill>
                        <a:srgbClr val="666666"/>
                      </a:solidFill>
                      <a:prstDash val="dot"/>
                      <a:round/>
                      <a:headEnd type="none" w="med" len="med"/>
                      <a:tailEnd type="none" w="med" len="med"/>
                    </a:lnB>
                    <a:solidFill>
                      <a:srgbClr val="DDDDDD"/>
                    </a:solidFill>
                  </a:tcPr>
                </a:tc>
              </a:tr>
            </a:tbl>
          </a:graphicData>
        </a:graphic>
      </p:graphicFrame>
      <p:sp>
        <p:nvSpPr>
          <p:cNvPr id="7" name="TextBox 6"/>
          <p:cNvSpPr txBox="1"/>
          <p:nvPr/>
        </p:nvSpPr>
        <p:spPr>
          <a:xfrm>
            <a:off x="4267200" y="6096000"/>
            <a:ext cx="4495800" cy="461665"/>
          </a:xfrm>
          <a:prstGeom prst="rect">
            <a:avLst/>
          </a:prstGeom>
          <a:noFill/>
        </p:spPr>
        <p:txBody>
          <a:bodyPr wrap="square" rtlCol="0">
            <a:spAutoFit/>
          </a:bodyPr>
          <a:lstStyle/>
          <a:p>
            <a:r>
              <a:rPr lang="en-US" dirty="0" smtClean="0"/>
              <a:t>By: Aida </a:t>
            </a:r>
            <a:r>
              <a:rPr lang="en-US" dirty="0" err="1" smtClean="0"/>
              <a:t>DeLeon</a:t>
            </a:r>
            <a:endParaRPr lang="en-US" dirty="0"/>
          </a:p>
        </p:txBody>
      </p:sp>
      <p:graphicFrame>
        <p:nvGraphicFramePr>
          <p:cNvPr id="8" name="Table 7"/>
          <p:cNvGraphicFramePr>
            <a:graphicFrameLocks noGrp="1"/>
          </p:cNvGraphicFramePr>
          <p:nvPr/>
        </p:nvGraphicFramePr>
        <p:xfrm>
          <a:off x="381000" y="3581400"/>
          <a:ext cx="8077200" cy="1965960"/>
        </p:xfrm>
        <a:graphic>
          <a:graphicData uri="http://schemas.openxmlformats.org/drawingml/2006/table">
            <a:tbl>
              <a:tblPr/>
              <a:tblGrid>
                <a:gridCol w="8077200"/>
              </a:tblGrid>
              <a:tr h="0">
                <a:tc>
                  <a:txBody>
                    <a:bodyPr/>
                    <a:lstStyle/>
                    <a:p>
                      <a:endParaRPr lang="en-US" dirty="0"/>
                    </a:p>
                  </a:txBody>
                  <a:tcPr marL="0" marR="0" marT="0" marB="0">
                    <a:lnL>
                      <a:noFill/>
                    </a:lnL>
                    <a:lnR>
                      <a:noFill/>
                    </a:lnR>
                    <a:lnT>
                      <a:noFill/>
                    </a:lnT>
                    <a:lnB>
                      <a:noFill/>
                    </a:lnB>
                    <a:solidFill>
                      <a:srgbClr val="FFFFFF"/>
                    </a:solidFill>
                  </a:tcPr>
                </a:tc>
              </a:tr>
              <a:tr h="0">
                <a:tc>
                  <a:txBody>
                    <a:bodyPr/>
                    <a:lstStyle/>
                    <a:p>
                      <a:endParaRPr lang="en-US" sz="2400">
                        <a:latin typeface="Times New Roman" pitchFamily="18" charset="0"/>
                        <a:cs typeface="Times New Roman" pitchFamily="18" charset="0"/>
                      </a:endParaRPr>
                    </a:p>
                  </a:txBody>
                  <a:tcPr marL="19050" marR="19050" marT="19050" marB="19050">
                    <a:lnL>
                      <a:noFill/>
                    </a:lnL>
                    <a:lnR>
                      <a:noFill/>
                    </a:lnR>
                    <a:lnT>
                      <a:noFill/>
                    </a:lnT>
                    <a:lnB w="9525" cap="flat" cmpd="sng" algn="ctr">
                      <a:solidFill>
                        <a:srgbClr val="666666"/>
                      </a:solidFill>
                      <a:prstDash val="dot"/>
                      <a:round/>
                      <a:headEnd type="none" w="med" len="med"/>
                      <a:tailEnd type="none" w="med" len="med"/>
                    </a:lnB>
                    <a:solidFill>
                      <a:srgbClr val="FFFFFF"/>
                    </a:solidFill>
                  </a:tcPr>
                </a:tc>
              </a:tr>
              <a:tr h="0">
                <a:tc>
                  <a:txBody>
                    <a:bodyPr/>
                    <a:lstStyle/>
                    <a:p>
                      <a:r>
                        <a:rPr lang="en-US" sz="2400" dirty="0">
                          <a:latin typeface="Times New Roman" pitchFamily="18" charset="0"/>
                          <a:cs typeface="Times New Roman" pitchFamily="18" charset="0"/>
                        </a:rPr>
                        <a:t>"dictionary.com." </a:t>
                      </a:r>
                      <a:r>
                        <a:rPr lang="en-US" sz="2400" i="1" dirty="0">
                          <a:latin typeface="Times New Roman" pitchFamily="18" charset="0"/>
                          <a:cs typeface="Times New Roman" pitchFamily="18" charset="0"/>
                        </a:rPr>
                        <a:t>dictionary.com</a:t>
                      </a:r>
                      <a:r>
                        <a:rPr lang="en-US" sz="2400" dirty="0">
                          <a:latin typeface="Times New Roman" pitchFamily="18" charset="0"/>
                          <a:cs typeface="Times New Roman" pitchFamily="18" charset="0"/>
                        </a:rPr>
                        <a:t>. 2009. </a:t>
                      </a:r>
                      <a:r>
                        <a:rPr lang="en-US" sz="2400" dirty="0" err="1">
                          <a:latin typeface="Times New Roman" pitchFamily="18" charset="0"/>
                          <a:cs typeface="Times New Roman" pitchFamily="18" charset="0"/>
                        </a:rPr>
                        <a:t>dictionary.com,LLC</a:t>
                      </a:r>
                      <a:r>
                        <a:rPr lang="en-US" sz="2400" dirty="0">
                          <a:latin typeface="Times New Roman" pitchFamily="18" charset="0"/>
                          <a:cs typeface="Times New Roman" pitchFamily="18" charset="0"/>
                        </a:rPr>
                        <a:t>, Web. 16 Oct 2009. &lt;http://dictionary.reference.com/browse/stereotype&gt;. </a:t>
                      </a:r>
                    </a:p>
                  </a:txBody>
                  <a:tcPr marL="95250" marR="95250" marT="95250" marB="95250">
                    <a:lnL w="9525" cap="flat" cmpd="sng" algn="ctr">
                      <a:solidFill>
                        <a:srgbClr val="666666"/>
                      </a:solidFill>
                      <a:prstDash val="dot"/>
                      <a:round/>
                      <a:headEnd type="none" w="med" len="med"/>
                      <a:tailEnd type="none" w="med" len="med"/>
                    </a:lnL>
                    <a:lnR w="9525" cap="flat" cmpd="sng" algn="ctr">
                      <a:solidFill>
                        <a:srgbClr val="666666"/>
                      </a:solidFill>
                      <a:prstDash val="dot"/>
                      <a:round/>
                      <a:headEnd type="none" w="med" len="med"/>
                      <a:tailEnd type="none" w="med" len="med"/>
                    </a:lnR>
                    <a:lnT w="9525" cap="flat" cmpd="sng" algn="ctr">
                      <a:solidFill>
                        <a:srgbClr val="666666"/>
                      </a:solidFill>
                      <a:prstDash val="dot"/>
                      <a:round/>
                      <a:headEnd type="none" w="med" len="med"/>
                      <a:tailEnd type="none" w="med" len="med"/>
                    </a:lnT>
                    <a:lnB w="9525" cap="flat" cmpd="sng" algn="ctr">
                      <a:solidFill>
                        <a:srgbClr val="666666"/>
                      </a:solidFill>
                      <a:prstDash val="dot"/>
                      <a:round/>
                      <a:headEnd type="none" w="med" len="med"/>
                      <a:tailEnd type="none" w="med" len="med"/>
                    </a:lnB>
                    <a:solidFill>
                      <a:srgbClr val="DDDDDD"/>
                    </a:solidFill>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dirty="0"/>
              <a:t> </a:t>
            </a:r>
          </a:p>
        </p:txBody>
      </p:sp>
      <p:sp>
        <p:nvSpPr>
          <p:cNvPr id="6" name="Rectangle 5"/>
          <p:cNvSpPr/>
          <p:nvPr/>
        </p:nvSpPr>
        <p:spPr>
          <a:xfrm flipH="1">
            <a:off x="1143000" y="533400"/>
            <a:ext cx="5791200" cy="990600"/>
          </a:xfrm>
          <a:prstGeom prst="rect">
            <a:avLst/>
          </a:prstGeom>
          <a:solidFill>
            <a:schemeClr val="accent2"/>
          </a:solidFill>
          <a:ln>
            <a:solidFill>
              <a:schemeClr val="accent5">
                <a:lumMod val="40000"/>
                <a:lumOff val="60000"/>
              </a:schemeClr>
            </a:solidFill>
          </a:ln>
          <a:effectLst>
            <a:innerShdw blurRad="114300">
              <a:prstClr val="black"/>
            </a:innerShdw>
            <a:reflection blurRad="6350" stA="52000" endA="300" endPos="35000" dir="5400000" sy="-100000" algn="bl" rotWithShape="0"/>
          </a:effectLst>
          <a:scene3d>
            <a:camera prst="perspectiveRelaxed"/>
            <a:lightRig rig="threePt" dir="t"/>
          </a:scene3d>
          <a:sp3d>
            <a:bevelT w="152400" h="50800" prst="softRound"/>
          </a:sp3d>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Summarization of Gran Torino</a:t>
            </a:r>
            <a:endParaRPr lang="en-US" dirty="0"/>
          </a:p>
        </p:txBody>
      </p:sp>
      <p:sp>
        <p:nvSpPr>
          <p:cNvPr id="8" name="Rounded Rectangle 7"/>
          <p:cNvSpPr/>
          <p:nvPr/>
        </p:nvSpPr>
        <p:spPr>
          <a:xfrm>
            <a:off x="1295400" y="4114800"/>
            <a:ext cx="5562600" cy="914400"/>
          </a:xfrm>
          <a:prstGeom prst="roundRect">
            <a:avLst/>
          </a:prstGeom>
          <a:solidFill>
            <a:schemeClr val="accent2"/>
          </a:solidFill>
          <a:ln>
            <a:noFill/>
          </a:ln>
          <a:effectLst>
            <a:glow rad="228600">
              <a:schemeClr val="accent6">
                <a:satMod val="175000"/>
                <a:alpha val="40000"/>
              </a:schemeClr>
            </a:glow>
            <a:outerShdw blurRad="225425" dist="50800" dir="5220000" algn="ctr">
              <a:srgbClr val="000000">
                <a:alpha val="33000"/>
              </a:srgbClr>
            </a:outerShdw>
            <a:reflection blurRad="6350" stA="50000" endA="300" endPos="90000" dir="5400000" sy="-100000" algn="bl" rotWithShape="0"/>
            <a:softEdge rad="12700"/>
          </a:effectLst>
          <a:scene3d>
            <a:camera prst="perspectiveRigh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In Relation to Gender and Culture</a:t>
            </a:r>
            <a:endParaRPr lang="en-US" dirty="0"/>
          </a:p>
        </p:txBody>
      </p:sp>
      <p:pic>
        <p:nvPicPr>
          <p:cNvPr id="8194" name="Picture 2" descr="http://ia.media-imdb.com/images/M/MV5BMTQyMTczMTAxMl5BMl5BanBnXkFtZTcwOTc1ODE0Mg@@._V1._CR0,0,353,353_SS100_.jpg">
            <a:hlinkClick r:id="rId4"/>
          </p:cNvPr>
          <p:cNvPicPr>
            <a:picLocks noChangeAspect="1" noChangeArrowheads="1"/>
          </p:cNvPicPr>
          <p:nvPr/>
        </p:nvPicPr>
        <p:blipFill>
          <a:blip r:embed="rId5" cstate="print"/>
          <a:srcRect/>
          <a:stretch>
            <a:fillRect/>
          </a:stretch>
        </p:blipFill>
        <p:spPr bwMode="auto">
          <a:xfrm>
            <a:off x="1676400" y="1524000"/>
            <a:ext cx="4191000" cy="2286000"/>
          </a:xfrm>
          <a:prstGeom prst="rect">
            <a:avLst/>
          </a:prstGeom>
          <a:noFill/>
        </p:spPr>
      </p:pic>
    </p:spTree>
  </p:cSld>
  <p:clrMapOvr>
    <a:masterClrMapping/>
  </p:clrMapOvr>
  <p:transition>
    <p:sndAc>
      <p:stSnd>
        <p:snd r:embed="rId3" name="drumroll.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flipH="1">
            <a:off x="1219200" y="838200"/>
            <a:ext cx="5791200" cy="990600"/>
          </a:xfrm>
          <a:prstGeom prst="rect">
            <a:avLst/>
          </a:prstGeom>
          <a:solidFill>
            <a:schemeClr val="accent2"/>
          </a:solidFill>
          <a:ln>
            <a:solidFill>
              <a:schemeClr val="accent5">
                <a:lumMod val="40000"/>
                <a:lumOff val="60000"/>
              </a:schemeClr>
            </a:solidFill>
          </a:ln>
          <a:effectLst>
            <a:innerShdw blurRad="114300">
              <a:prstClr val="black"/>
            </a:innerShdw>
            <a:reflection blurRad="6350" stA="52000" endA="300" endPos="35000" dir="5400000" sy="-100000" algn="bl" rotWithShape="0"/>
          </a:effectLst>
          <a:scene3d>
            <a:camera prst="perspectiveRelaxed"/>
            <a:lightRig rig="threePt" dir="t"/>
          </a:scene3d>
          <a:sp3d>
            <a:bevelT w="152400" h="50800" prst="softRound"/>
          </a:sp3d>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3200" dirty="0" smtClean="0"/>
              <a:t>Summarization of Gran Torino</a:t>
            </a:r>
            <a:endParaRPr lang="en-US" sz="3200" dirty="0"/>
          </a:p>
        </p:txBody>
      </p:sp>
      <p:sp>
        <p:nvSpPr>
          <p:cNvPr id="4" name="TextBox 3"/>
          <p:cNvSpPr txBox="1"/>
          <p:nvPr/>
        </p:nvSpPr>
        <p:spPr>
          <a:xfrm>
            <a:off x="685800" y="3276600"/>
            <a:ext cx="7391400" cy="2800767"/>
          </a:xfrm>
          <a:prstGeom prst="rect">
            <a:avLst/>
          </a:prstGeom>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4400" dirty="0" smtClean="0">
                <a:solidFill>
                  <a:schemeClr val="bg1"/>
                </a:solidFill>
              </a:rPr>
              <a:t>Gran Torino is a great movie that shows us lots of differences between culture and gender.</a:t>
            </a:r>
            <a:endParaRPr lang="en-US" sz="4400" dirty="0">
              <a:solidFill>
                <a:schemeClr val="bg1"/>
              </a:solidFill>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2286000"/>
            <a:ext cx="8839200" cy="3785652"/>
          </a:xfrm>
          <a:prstGeom prst="rect">
            <a:avLst/>
          </a:prstGeom>
        </p:spPr>
        <p:txBody>
          <a:bodyPr wrap="square">
            <a:spAutoFit/>
            <a:scene3d>
              <a:camera prst="orthographicFront"/>
              <a:lightRig rig="soft" dir="t">
                <a:rot lat="0" lon="0" rev="10800000"/>
              </a:lightRig>
            </a:scene3d>
            <a:sp3d>
              <a:bevelT w="27940" h="12700"/>
              <a:contourClr>
                <a:srgbClr val="DDDDDD"/>
              </a:contourClr>
            </a:sp3d>
          </a:bodyPr>
          <a:lstStyle/>
          <a:p>
            <a:r>
              <a:rPr lang="en-US" b="1" spc="150" dirty="0" smtClean="0">
                <a:ln w="11430"/>
                <a:solidFill>
                  <a:srgbClr val="F8F8F8"/>
                </a:solidFill>
                <a:effectLst>
                  <a:outerShdw blurRad="25400" algn="tl" rotWithShape="0">
                    <a:srgbClr val="000000">
                      <a:alpha val="43000"/>
                    </a:srgbClr>
                  </a:outerShdw>
                </a:effectLst>
                <a:latin typeface="+mj-lt"/>
              </a:rPr>
              <a:t>The movie starts out at a church. Many people are coming into the church to pay respect for the death of Walt’s wife. Walt has two sons who's children come into the church improperly dressed. Walt looks at them discouraged by the way they look and for the way they are behaving. That same day Walt gets new Hmong neighbors that move right next door to his house. Later that day, Walt notices one of his Hmong neighbors about to cut a chicken in half, and calls them barbarians. </a:t>
            </a:r>
            <a:endParaRPr lang="en-US" b="1" spc="150" dirty="0">
              <a:ln w="11430"/>
              <a:solidFill>
                <a:srgbClr val="F8F8F8"/>
              </a:solidFill>
              <a:effectLst>
                <a:outerShdw blurRad="25400" algn="tl" rotWithShape="0">
                  <a:srgbClr val="000000">
                    <a:alpha val="43000"/>
                  </a:srgbClr>
                </a:outerShdw>
              </a:effectLst>
              <a:latin typeface="+mj-lt"/>
            </a:endParaRPr>
          </a:p>
        </p:txBody>
      </p:sp>
      <p:sp>
        <p:nvSpPr>
          <p:cNvPr id="5" name="Rectangle 4"/>
          <p:cNvSpPr/>
          <p:nvPr/>
        </p:nvSpPr>
        <p:spPr>
          <a:xfrm flipH="1">
            <a:off x="1295400" y="381000"/>
            <a:ext cx="5791200" cy="990600"/>
          </a:xfrm>
          <a:prstGeom prst="rect">
            <a:avLst/>
          </a:prstGeom>
          <a:solidFill>
            <a:schemeClr val="accent2"/>
          </a:solidFill>
          <a:ln>
            <a:solidFill>
              <a:schemeClr val="accent5">
                <a:lumMod val="40000"/>
                <a:lumOff val="60000"/>
              </a:schemeClr>
            </a:solidFill>
          </a:ln>
          <a:effectLst>
            <a:innerShdw blurRad="114300">
              <a:prstClr val="black"/>
            </a:innerShdw>
            <a:reflection blurRad="6350" stA="52000" endA="300" endPos="35000" dir="5400000" sy="-100000" algn="bl" rotWithShape="0"/>
          </a:effectLst>
          <a:scene3d>
            <a:camera prst="perspectiveRelaxed"/>
            <a:lightRig rig="threePt" dir="t"/>
          </a:scene3d>
          <a:sp3d>
            <a:bevelT w="152400" h="50800" prst="softRound"/>
          </a:sp3d>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Summarization of Gran Torino</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81000" y="2133600"/>
            <a:ext cx="8763000" cy="4154984"/>
          </a:xfrm>
          <a:prstGeom prst="rect">
            <a:avLst/>
          </a:prstGeom>
        </p:spPr>
        <p:txBody>
          <a:bodyPr wrap="square">
            <a:spAutoFit/>
            <a:scene3d>
              <a:camera prst="orthographicFront"/>
              <a:lightRig rig="soft" dir="t">
                <a:rot lat="0" lon="0" rev="10800000"/>
              </a:lightRig>
            </a:scene3d>
            <a:sp3d>
              <a:bevelT w="27940" h="12700"/>
              <a:contourClr>
                <a:srgbClr val="DDDDDD"/>
              </a:contourClr>
            </a:sp3d>
          </a:bodyPr>
          <a:lstStyle/>
          <a:p>
            <a:r>
              <a:rPr lang="en-US" b="1" spc="150" dirty="0" smtClean="0">
                <a:ln w="11430"/>
                <a:effectLst>
                  <a:outerShdw blurRad="25400" algn="tl" rotWithShape="0">
                    <a:srgbClr val="000000">
                      <a:alpha val="43000"/>
                    </a:srgbClr>
                  </a:outerShdw>
                </a:effectLst>
              </a:rPr>
              <a:t>This movie also shows the life of gangsters, and how they initiate a member into their gang. Thao faces this when his cousin, a gang member, tells him to steal his neighbor’s 1972 Gran Torino for his initiation. There are also scenes where Sue, the Hmong neighbor, faces hardships. Sue becomes a victim of rape when the Hmong gang take advantage of her. Walt also gets to experience the culture of the Hmong. He finds out from Sue that they don’t eat any dogs. Walt also learns that it’s a sign of disrespect to look someone directly at their eyes.</a:t>
            </a:r>
            <a:endParaRPr lang="en-US" b="1" spc="150" dirty="0">
              <a:ln w="11430"/>
              <a:effectLst>
                <a:outerShdw blurRad="25400" algn="tl" rotWithShape="0">
                  <a:srgbClr val="000000">
                    <a:alpha val="43000"/>
                  </a:srgbClr>
                </a:outerShdw>
              </a:effectLst>
            </a:endParaRPr>
          </a:p>
        </p:txBody>
      </p:sp>
      <p:sp>
        <p:nvSpPr>
          <p:cNvPr id="5" name="Rectangle 4"/>
          <p:cNvSpPr/>
          <p:nvPr/>
        </p:nvSpPr>
        <p:spPr>
          <a:xfrm flipH="1">
            <a:off x="1219200" y="533400"/>
            <a:ext cx="5791200" cy="990600"/>
          </a:xfrm>
          <a:prstGeom prst="rect">
            <a:avLst/>
          </a:prstGeom>
          <a:solidFill>
            <a:schemeClr val="accent2"/>
          </a:solidFill>
          <a:ln>
            <a:solidFill>
              <a:schemeClr val="accent5">
                <a:lumMod val="40000"/>
                <a:lumOff val="60000"/>
              </a:schemeClr>
            </a:solidFill>
          </a:ln>
          <a:effectLst>
            <a:innerShdw blurRad="114300">
              <a:prstClr val="black"/>
            </a:innerShdw>
            <a:reflection blurRad="6350" stA="52000" endA="300" endPos="35000" dir="5400000" sy="-100000" algn="bl" rotWithShape="0"/>
          </a:effectLst>
          <a:scene3d>
            <a:camera prst="perspectiveRelaxed"/>
            <a:lightRig rig="threePt" dir="t"/>
          </a:scene3d>
          <a:sp3d>
            <a:bevelT w="152400" h="50800" prst="softRound"/>
          </a:sp3d>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Summarization of Gran Torino</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n 3"/>
          <p:cNvSpPr/>
          <p:nvPr/>
        </p:nvSpPr>
        <p:spPr>
          <a:xfrm>
            <a:off x="1981200" y="533400"/>
            <a:ext cx="4343400" cy="1600200"/>
          </a:xfrm>
          <a:prstGeom prst="can">
            <a:avLst/>
          </a:prstGeom>
          <a:solidFill>
            <a:schemeClr val="accent1"/>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balanced" dir="t">
                <a:rot lat="0" lon="0" rev="2100000"/>
              </a:lightRig>
            </a:scene3d>
            <a:sp3d extrusionH="57150" prstMaterial="metal">
              <a:bevelT w="38100" h="25400"/>
              <a:contourClr>
                <a:schemeClr val="bg2"/>
              </a:contourClr>
            </a:sp3d>
          </a:bodyPr>
          <a:lstStyle/>
          <a:p>
            <a:pPr algn="ctr"/>
            <a:r>
              <a:rPr lang="en-US" b="1" dirty="0" smtClean="0">
                <a:ln w="50800"/>
                <a:solidFill>
                  <a:srgbClr val="00B0F0"/>
                </a:solidFill>
                <a:effectLst>
                  <a:glow rad="228600">
                    <a:schemeClr val="accent6">
                      <a:satMod val="175000"/>
                      <a:alpha val="40000"/>
                    </a:schemeClr>
                  </a:glow>
                  <a:reflection blurRad="6350" stA="55000" endA="300" endPos="45500" dir="5400000" sy="-100000" algn="bl" rotWithShape="0"/>
                </a:effectLst>
              </a:rPr>
              <a:t>Stereotyping</a:t>
            </a:r>
            <a:endParaRPr lang="en-US" b="1" dirty="0">
              <a:ln w="50800"/>
              <a:solidFill>
                <a:srgbClr val="00B0F0"/>
              </a:solidFill>
              <a:effectLst>
                <a:glow rad="228600">
                  <a:schemeClr val="accent6">
                    <a:satMod val="175000"/>
                    <a:alpha val="40000"/>
                  </a:schemeClr>
                </a:glow>
                <a:reflection blurRad="6350" stA="55000" endA="300" endPos="45500" dir="5400000" sy="-100000" algn="bl" rotWithShape="0"/>
              </a:effectLst>
            </a:endParaRPr>
          </a:p>
        </p:txBody>
      </p:sp>
      <p:sp>
        <p:nvSpPr>
          <p:cNvPr id="5" name="Title 1"/>
          <p:cNvSpPr>
            <a:spLocks noGrp="1"/>
          </p:cNvSpPr>
          <p:nvPr>
            <p:ph type="title"/>
          </p:nvPr>
        </p:nvSpPr>
        <p:spPr>
          <a:xfrm>
            <a:off x="914400" y="3352800"/>
            <a:ext cx="2133600" cy="1143000"/>
          </a:xfrm>
          <a:ln/>
        </p:spPr>
        <p:style>
          <a:lnRef idx="1">
            <a:schemeClr val="accent5"/>
          </a:lnRef>
          <a:fillRef idx="2">
            <a:schemeClr val="accent5"/>
          </a:fillRef>
          <a:effectRef idx="1">
            <a:schemeClr val="accent5"/>
          </a:effectRef>
          <a:fontRef idx="minor">
            <a:schemeClr val="dk1"/>
          </a:fontRef>
        </p:style>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4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ustralian Sunrise" pitchFamily="2" charset="0"/>
              </a:rPr>
              <a:t> Bad</a:t>
            </a:r>
            <a:endParaRPr lang="en-US" sz="4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ustralian Sunrise" pitchFamily="2" charset="0"/>
            </a:endParaRPr>
          </a:p>
        </p:txBody>
      </p:sp>
      <p:sp>
        <p:nvSpPr>
          <p:cNvPr id="6" name="5-Point Star 5"/>
          <p:cNvSpPr/>
          <p:nvPr/>
        </p:nvSpPr>
        <p:spPr>
          <a:xfrm flipH="1">
            <a:off x="5638800" y="2971800"/>
            <a:ext cx="2590800" cy="1524000"/>
          </a:xfrm>
          <a:prstGeom prst="star5">
            <a:avLst/>
          </a:prstGeom>
          <a:solidFill>
            <a:srgbClr val="FFFF00"/>
          </a:solidFill>
          <a:effectLst>
            <a:glow rad="228600">
              <a:schemeClr val="accent5">
                <a:satMod val="175000"/>
                <a:alpha val="40000"/>
              </a:schemeClr>
            </a:glo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accent5"/>
                </a:solidFill>
                <a:effectLst>
                  <a:outerShdw blurRad="38100" dist="38100" dir="2700000" algn="tl">
                    <a:srgbClr val="000000">
                      <a:alpha val="43137"/>
                    </a:srgbClr>
                  </a:outerShdw>
                </a:effectLst>
                <a:latin typeface="Berlin Sans FB Demi" pitchFamily="34" charset="0"/>
              </a:rPr>
              <a:t>Good</a:t>
            </a:r>
            <a:endParaRPr lang="en-US" dirty="0">
              <a:solidFill>
                <a:schemeClr val="accent5"/>
              </a:solidFill>
              <a:effectLst>
                <a:outerShdw blurRad="38100" dist="38100" dir="2700000" algn="tl">
                  <a:srgbClr val="000000">
                    <a:alpha val="43137"/>
                  </a:srgbClr>
                </a:outerShdw>
              </a:effectLst>
              <a:latin typeface="Berlin Sans FB Demi" pitchFamily="34" charset="0"/>
            </a:endParaRPr>
          </a:p>
        </p:txBody>
      </p:sp>
      <p:sp>
        <p:nvSpPr>
          <p:cNvPr id="7" name="TextBox 6"/>
          <p:cNvSpPr txBox="1"/>
          <p:nvPr/>
        </p:nvSpPr>
        <p:spPr>
          <a:xfrm>
            <a:off x="3810000" y="3505200"/>
            <a:ext cx="1066800" cy="92333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5400" dirty="0" smtClean="0"/>
              <a:t>Or</a:t>
            </a:r>
            <a:endParaRPr lang="en-US" sz="5400" dirty="0"/>
          </a:p>
        </p:txBody>
      </p:sp>
      <p:sp>
        <p:nvSpPr>
          <p:cNvPr id="10" name="Action Button: Help 9">
            <a:hlinkClick r:id="" action="ppaction://noaction" highlightClick="1"/>
          </p:cNvPr>
          <p:cNvSpPr/>
          <p:nvPr/>
        </p:nvSpPr>
        <p:spPr>
          <a:xfrm>
            <a:off x="3733800" y="5257800"/>
            <a:ext cx="1371600" cy="1295400"/>
          </a:xfrm>
          <a:prstGeom prst="actionButtonHel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sndAc>
      <p:stSnd>
        <p:snd r:embed="rId3" name="drumroll.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par>
                          <p:cTn id="8" fill="hold">
                            <p:stCondLst>
                              <p:cond delay="2000"/>
                            </p:stCondLst>
                            <p:childTnLst>
                              <p:par>
                                <p:cTn id="9" presetID="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par>
                          <p:cTn id="13" fill="hold">
                            <p:stCondLst>
                              <p:cond delay="2500"/>
                            </p:stCondLst>
                            <p:childTnLst>
                              <p:par>
                                <p:cTn id="14" presetID="2" presetClass="entr" presetSubtype="4"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ppt_x"/>
                                          </p:val>
                                        </p:tav>
                                        <p:tav tm="100000">
                                          <p:val>
                                            <p:strVal val="#ppt_x"/>
                                          </p:val>
                                        </p:tav>
                                      </p:tavLst>
                                    </p:anim>
                                    <p:anim calcmode="lin" valueType="num">
                                      <p:cBhvr additive="base">
                                        <p:cTn id="17" dur="500" fill="hold"/>
                                        <p:tgtEl>
                                          <p:spTgt spid="7"/>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2" presetClass="entr" presetSubtype="4"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1000" fill="hold"/>
                                        <p:tgtEl>
                                          <p:spTgt spid="6"/>
                                        </p:tgtEl>
                                        <p:attrNameLst>
                                          <p:attrName>ppt_x</p:attrName>
                                        </p:attrNameLst>
                                      </p:cBhvr>
                                      <p:tavLst>
                                        <p:tav tm="0">
                                          <p:val>
                                            <p:strVal val="#ppt_x"/>
                                          </p:val>
                                        </p:tav>
                                        <p:tav tm="100000">
                                          <p:val>
                                            <p:strVal val="#ppt_x"/>
                                          </p:val>
                                        </p:tav>
                                      </p:tavLst>
                                    </p:anim>
                                    <p:anim calcmode="lin" valueType="num">
                                      <p:cBhvr additive="base">
                                        <p:cTn id="22" dur="1000" fill="hold"/>
                                        <p:tgtEl>
                                          <p:spTgt spid="6"/>
                                        </p:tgtEl>
                                        <p:attrNameLst>
                                          <p:attrName>ppt_y</p:attrName>
                                        </p:attrNameLst>
                                      </p:cBhvr>
                                      <p:tavLst>
                                        <p:tav tm="0">
                                          <p:val>
                                            <p:strVal val="1+#ppt_h/2"/>
                                          </p:val>
                                        </p:tav>
                                        <p:tav tm="100000">
                                          <p:val>
                                            <p:strVal val="#ppt_y"/>
                                          </p:val>
                                        </p:tav>
                                      </p:tavLst>
                                    </p:anim>
                                  </p:childTnLst>
                                </p:cTn>
                              </p:par>
                            </p:childTnLst>
                          </p:cTn>
                        </p:par>
                        <p:par>
                          <p:cTn id="23" fill="hold">
                            <p:stCondLst>
                              <p:cond delay="4000"/>
                            </p:stCondLst>
                            <p:childTnLst>
                              <p:par>
                                <p:cTn id="24" presetID="2" presetClass="entr" presetSubtype="4"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ppt_x"/>
                                          </p:val>
                                        </p:tav>
                                        <p:tav tm="100000">
                                          <p:val>
                                            <p:strVal val="#ppt_x"/>
                                          </p:val>
                                        </p:tav>
                                      </p:tavLst>
                                    </p:anim>
                                    <p:anim calcmode="lin" valueType="num">
                                      <p:cBhvr additive="base">
                                        <p:cTn id="27"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Clip</a:t>
            </a:r>
            <a:endParaRPr lang="en-US" dirty="0"/>
          </a:p>
        </p:txBody>
      </p:sp>
      <p:sp>
        <p:nvSpPr>
          <p:cNvPr id="3" name="Content Placeholder 2"/>
          <p:cNvSpPr>
            <a:spLocks noGrp="1"/>
          </p:cNvSpPr>
          <p:nvPr>
            <p:ph idx="1"/>
          </p:nvPr>
        </p:nvSpPr>
        <p:spPr/>
        <p:txBody>
          <a:bodyPr/>
          <a:lstStyle/>
          <a:p>
            <a:r>
              <a:rPr lang="en-US" dirty="0" smtClean="0"/>
              <a:t>What are some stereotypes that come to your mind?</a:t>
            </a:r>
          </a:p>
          <a:p>
            <a:pPr>
              <a:buNone/>
            </a:pPr>
            <a:endParaRPr lang="en-US" dirty="0" smtClean="0"/>
          </a:p>
          <a:p>
            <a:r>
              <a:rPr lang="en-US" dirty="0" smtClean="0"/>
              <a:t>What specific stereotype is being portrayed in the clip?</a:t>
            </a:r>
          </a:p>
          <a:p>
            <a:endParaRPr lang="en-US" dirty="0"/>
          </a:p>
        </p:txBody>
      </p:sp>
      <p:sp>
        <p:nvSpPr>
          <p:cNvPr id="4" name="Rectangle 3"/>
          <p:cNvSpPr/>
          <p:nvPr/>
        </p:nvSpPr>
        <p:spPr>
          <a:xfrm>
            <a:off x="381000" y="5257800"/>
            <a:ext cx="8763000" cy="461665"/>
          </a:xfrm>
          <a:prstGeom prst="rect">
            <a:avLst/>
          </a:prstGeom>
        </p:spPr>
        <p:txBody>
          <a:bodyPr wrap="square">
            <a:spAutoFit/>
          </a:bodyPr>
          <a:lstStyle/>
          <a:p>
            <a:r>
              <a:rPr lang="en-US" b="1" spc="150" dirty="0" smtClean="0">
                <a:ln w="11430"/>
                <a:solidFill>
                  <a:srgbClr val="F8F8F8"/>
                </a:solidFill>
                <a:effectLst>
                  <a:outerShdw blurRad="25400" algn="tl" rotWithShape="0">
                    <a:srgbClr val="000000">
                      <a:alpha val="43000"/>
                    </a:srgbClr>
                  </a:outerShdw>
                </a:effectLst>
                <a:latin typeface="Comic Sans MS" pitchFamily="66" charset="0"/>
                <a:hlinkClick r:id="rId4"/>
              </a:rPr>
              <a:t>http://www.youtube.com/watch?v=aM8iT1UHnjI</a:t>
            </a:r>
            <a:endParaRPr lang="en-US" dirty="0">
              <a:latin typeface="Comic Sans MS" pitchFamily="66" charset="0"/>
            </a:endParaRPr>
          </a:p>
        </p:txBody>
      </p:sp>
    </p:spTree>
  </p:cSld>
  <p:clrMapOvr>
    <a:masterClrMapping/>
  </p:clrMapOvr>
  <p:transition>
    <p:sndAc>
      <p:stSnd>
        <p:snd r:embed="rId3" name="chimes.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Clip</a:t>
            </a:r>
            <a:endParaRPr lang="en-US" dirty="0"/>
          </a:p>
        </p:txBody>
      </p:sp>
      <p:sp>
        <p:nvSpPr>
          <p:cNvPr id="3" name="Content Placeholder 2"/>
          <p:cNvSpPr>
            <a:spLocks noGrp="1"/>
          </p:cNvSpPr>
          <p:nvPr>
            <p:ph idx="1"/>
          </p:nvPr>
        </p:nvSpPr>
        <p:spPr/>
        <p:txBody>
          <a:bodyPr/>
          <a:lstStyle/>
          <a:p>
            <a:r>
              <a:rPr lang="en-US" dirty="0" smtClean="0"/>
              <a:t>What are some stereotypes that come to your mind?</a:t>
            </a:r>
          </a:p>
          <a:p>
            <a:pPr>
              <a:buNone/>
            </a:pPr>
            <a:endParaRPr lang="en-US" dirty="0" smtClean="0"/>
          </a:p>
          <a:p>
            <a:r>
              <a:rPr lang="en-US" dirty="0" smtClean="0"/>
              <a:t>What specific stereotype is being portrayed in the clip?</a:t>
            </a:r>
          </a:p>
          <a:p>
            <a:endParaRPr lang="en-US" dirty="0"/>
          </a:p>
        </p:txBody>
      </p:sp>
      <p:sp>
        <p:nvSpPr>
          <p:cNvPr id="4" name="Rectangle 3"/>
          <p:cNvSpPr/>
          <p:nvPr/>
        </p:nvSpPr>
        <p:spPr>
          <a:xfrm>
            <a:off x="0" y="5029200"/>
            <a:ext cx="9144000" cy="461665"/>
          </a:xfrm>
          <a:prstGeom prst="rect">
            <a:avLst/>
          </a:prstGeom>
        </p:spPr>
        <p:txBody>
          <a:bodyPr wrap="square">
            <a:spAutoFit/>
          </a:bodyPr>
          <a:lstStyle/>
          <a:p>
            <a:r>
              <a:rPr lang="en-US" b="1" spc="150" dirty="0" smtClean="0">
                <a:ln w="11430"/>
                <a:solidFill>
                  <a:srgbClr val="F8F8F8"/>
                </a:solidFill>
                <a:effectLst>
                  <a:outerShdw blurRad="25400" algn="tl" rotWithShape="0">
                    <a:srgbClr val="000000">
                      <a:alpha val="43000"/>
                    </a:srgbClr>
                  </a:outerShdw>
                </a:effectLst>
                <a:latin typeface="Comic Sans MS" pitchFamily="66" charset="0"/>
                <a:hlinkClick r:id="rId4"/>
              </a:rPr>
              <a:t>http://movies.yahoo.com/movie/1810038822/trailer</a:t>
            </a:r>
            <a:endParaRPr lang="en-US" dirty="0">
              <a:latin typeface="Comic Sans MS" pitchFamily="66" charset="0"/>
            </a:endParaRPr>
          </a:p>
        </p:txBody>
      </p:sp>
    </p:spTree>
  </p:cSld>
  <p:clrMapOvr>
    <a:masterClrMapping/>
  </p:clrMapOvr>
  <p:transition>
    <p:sndAc>
      <p:stSnd>
        <p:snd r:embed="rId3" name="chimes.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6133306"/>
          </a:xfrm>
        </p:spPr>
        <p:style>
          <a:lnRef idx="2">
            <a:schemeClr val="accent1"/>
          </a:lnRef>
          <a:fillRef idx="1">
            <a:schemeClr val="lt1"/>
          </a:fillRef>
          <a:effectRef idx="0">
            <a:schemeClr val="accent1"/>
          </a:effectRef>
          <a:fontRef idx="minor">
            <a:schemeClr val="dk1"/>
          </a:fontRef>
        </p:style>
        <p:txBody>
          <a:bodyPr>
            <a:prstTxWarp prst="textPlain">
              <a:avLst/>
            </a:prstTxWarp>
            <a:normAutofit/>
          </a:bodyPr>
          <a:lstStyle/>
          <a:p>
            <a:r>
              <a:rPr lang="en-US" dirty="0" smtClean="0">
                <a:ln w="900" cmpd="sng">
                  <a:noFill/>
                  <a:prstDash val="solid"/>
                </a:ln>
                <a:solidFill>
                  <a:srgbClr val="000000"/>
                </a:solidFill>
                <a:effectLst/>
              </a:rPr>
              <a:t>A stereotype is a commonly held public belief about specific social groups, or types of individuals.</a:t>
            </a:r>
            <a:endParaRPr lang="en-US" dirty="0">
              <a:ln w="900" cmpd="sng">
                <a:noFill/>
                <a:prstDash val="solid"/>
              </a:ln>
              <a:solidFill>
                <a:srgbClr val="000000"/>
              </a:solidFill>
              <a:effectLst/>
            </a:endParaRPr>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824</TotalTime>
  <Words>481</Words>
  <Application>Microsoft Office PowerPoint</Application>
  <PresentationFormat>On-screen Show (4:3)</PresentationFormat>
  <Paragraphs>53</Paragraphs>
  <Slides>15</Slides>
  <Notes>14</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Verve</vt:lpstr>
      <vt:lpstr>Culture  and Gender</vt:lpstr>
      <vt:lpstr> </vt:lpstr>
      <vt:lpstr>Slide 3</vt:lpstr>
      <vt:lpstr>Slide 4</vt:lpstr>
      <vt:lpstr>Slide 5</vt:lpstr>
      <vt:lpstr> Bad</vt:lpstr>
      <vt:lpstr>For Clip</vt:lpstr>
      <vt:lpstr>For Clip</vt:lpstr>
      <vt:lpstr>A stereotype is a commonly held public belief about specific social groups, or types of individuals.</vt:lpstr>
      <vt:lpstr>Slide 10</vt:lpstr>
      <vt:lpstr>Even though stereotyping is inaccurate, it is efficient. Categorization is an essential human capability because it enables us to simplify, predict, and organize our world.</vt:lpstr>
      <vt:lpstr>Slide 12</vt:lpstr>
      <vt:lpstr> Bad</vt:lpstr>
      <vt:lpstr>Stereotypes are not accurate representations of groups.</vt:lpstr>
      <vt:lpstr>Slide 15</vt:lpstr>
    </vt:vector>
  </TitlesOfParts>
  <Company>CUNY John Jay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Culture and Gender</dc:title>
  <dc:creator>Erik Rauch</dc:creator>
  <cp:lastModifiedBy>Aida</cp:lastModifiedBy>
  <cp:revision>112</cp:revision>
  <dcterms:created xsi:type="dcterms:W3CDTF">2009-10-11T23:53:14Z</dcterms:created>
  <dcterms:modified xsi:type="dcterms:W3CDTF">2009-11-19T15:01:25Z</dcterms:modified>
</cp:coreProperties>
</file>